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4" r:id="rId11"/>
    <p:sldId id="272" r:id="rId12"/>
    <p:sldId id="275" r:id="rId13"/>
    <p:sldId id="273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4"/>
            <p14:sldId id="272"/>
            <p14:sldId id="275"/>
            <p14:sldId id="27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76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 dirty="0"/>
            <a:t>Utilisation des données de l’enquête EU-SILC</a:t>
          </a:r>
          <a:endParaRPr lang="en-US" dirty="0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/>
            </a:rPr>
            <a:t>Évolutions durant la période 2006-2013 </a:t>
          </a:r>
          <a:endParaRPr lang="en-US" dirty="0">
            <a:effectLst/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 dirty="0">
              <a:effectLst/>
            </a:rPr>
            <a:t>Utilisation des variables socio-démographiques et de santé </a:t>
          </a:r>
          <a:endParaRPr lang="en-US" dirty="0">
            <a:effectLst/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fr-FR" noProof="0" dirty="0">
              <a:effectLst/>
            </a:rPr>
            <a:t>Focale</a:t>
          </a:r>
          <a:r>
            <a:rPr lang="en-US" dirty="0">
              <a:effectLst/>
            </a:rPr>
            <a:t> </a:t>
          </a:r>
          <a:r>
            <a:rPr lang="fr-FR" noProof="0" dirty="0">
              <a:effectLst/>
            </a:rPr>
            <a:t>sur l’année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8E62CB54-6E70-46B0-BDE9-58E1DFFFC7B5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E2A20E8A-B6B3-4903-A158-49A1F6E62D6F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617C66-11F2-486F-80E7-80F607EFD41A}" type="pres">
      <dgm:prSet presAssocID="{56030EC3-2205-4AC4-A9D4-717FA6725723}" presName="spacer" presStyleCnt="0"/>
      <dgm:spPr/>
    </dgm:pt>
    <dgm:pt modelId="{6C314839-484A-4D8B-A58E-5BF03ABC1EEA}" type="pres">
      <dgm:prSet presAssocID="{DB958303-27B1-4F0A-9266-84D0EBCB71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25C953-4069-4CAF-86CF-34B92FA10A37}" type="pres">
      <dgm:prSet presAssocID="{CB497E3F-B37B-48A2-B73B-0FFF2B79D668}" presName="spacer" presStyleCnt="0"/>
      <dgm:spPr/>
    </dgm:pt>
    <dgm:pt modelId="{31E4B249-FED7-4157-8F07-228C00D50559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BC4815-37BB-486C-97BF-3192DC014E4B}" type="pres">
      <dgm:prSet presAssocID="{4119F447-8059-49E8-B5A5-EA2661F74459}" presName="spacer" presStyleCnt="0"/>
      <dgm:spPr/>
    </dgm:pt>
    <dgm:pt modelId="{1CE5EE46-726D-4F41-89CE-6C93FB9C9059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71F916-2C9C-4CDB-B6C0-A5316DC0EC83}" type="presOf" srcId="{9AE2E8E8-7987-4B76-B966-A02518913C23}" destId="{E2A20E8A-B6B3-4903-A158-49A1F6E62D6F}" srcOrd="0" destOrd="0" presId="urn:microsoft.com/office/officeart/2005/8/layout/vList2"/>
    <dgm:cxn modelId="{34D1B565-9576-4906-8FDE-DD481CC560BE}" type="presOf" srcId="{4E9BF0A8-FAD5-4D28-A505-D677AFB50475}" destId="{8E62CB54-6E70-46B0-BDE9-58E1DFFFC7B5}" srcOrd="0" destOrd="0" presId="urn:microsoft.com/office/officeart/2005/8/layout/vList2"/>
    <dgm:cxn modelId="{21B7C848-DD3C-46EC-8D53-24B68355E17E}" type="presOf" srcId="{40BA17F2-58C5-48C5-AC6B-577E59A6EE3C}" destId="{31E4B249-FED7-4157-8F07-228C00D50559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6EA342F2-803F-4922-95C6-0862E968747A}" type="presOf" srcId="{DB958303-27B1-4F0A-9266-84D0EBCB71A7}" destId="{6C314839-484A-4D8B-A58E-5BF03ABC1EEA}" srcOrd="0" destOrd="0" presId="urn:microsoft.com/office/officeart/2005/8/layout/vList2"/>
    <dgm:cxn modelId="{15A194F4-89E3-4E86-8BEA-E1103F4DFA33}" type="presOf" srcId="{7862011F-A152-431E-B8C0-E95CEDD9F20E}" destId="{1CE5EE46-726D-4F41-89CE-6C93FB9C9059}" srcOrd="0" destOrd="0" presId="urn:microsoft.com/office/officeart/2005/8/layout/vList2"/>
    <dgm:cxn modelId="{2F1DF669-87EA-4261-810C-D107EDFF4B58}" type="presParOf" srcId="{8E62CB54-6E70-46B0-BDE9-58E1DFFFC7B5}" destId="{E2A20E8A-B6B3-4903-A158-49A1F6E62D6F}" srcOrd="0" destOrd="0" presId="urn:microsoft.com/office/officeart/2005/8/layout/vList2"/>
    <dgm:cxn modelId="{B0E41343-94A4-4148-AC35-07BB3A4B3FBE}" type="presParOf" srcId="{8E62CB54-6E70-46B0-BDE9-58E1DFFFC7B5}" destId="{22617C66-11F2-486F-80E7-80F607EFD41A}" srcOrd="1" destOrd="0" presId="urn:microsoft.com/office/officeart/2005/8/layout/vList2"/>
    <dgm:cxn modelId="{7427BB74-B165-45C8-9A60-A8140FBEDD11}" type="presParOf" srcId="{8E62CB54-6E70-46B0-BDE9-58E1DFFFC7B5}" destId="{6C314839-484A-4D8B-A58E-5BF03ABC1EEA}" srcOrd="2" destOrd="0" presId="urn:microsoft.com/office/officeart/2005/8/layout/vList2"/>
    <dgm:cxn modelId="{42553840-6AA6-40B7-9A43-AD48B73EEE91}" type="presParOf" srcId="{8E62CB54-6E70-46B0-BDE9-58E1DFFFC7B5}" destId="{BC25C953-4069-4CAF-86CF-34B92FA10A37}" srcOrd="3" destOrd="0" presId="urn:microsoft.com/office/officeart/2005/8/layout/vList2"/>
    <dgm:cxn modelId="{5DC7D1AE-FB49-4F20-A766-AED846A346D1}" type="presParOf" srcId="{8E62CB54-6E70-46B0-BDE9-58E1DFFFC7B5}" destId="{31E4B249-FED7-4157-8F07-228C00D50559}" srcOrd="4" destOrd="0" presId="urn:microsoft.com/office/officeart/2005/8/layout/vList2"/>
    <dgm:cxn modelId="{5F720B66-8B1E-49EC-8EDA-11D1F3D6C0DA}" type="presParOf" srcId="{8E62CB54-6E70-46B0-BDE9-58E1DFFFC7B5}" destId="{05BC4815-37BB-486C-97BF-3192DC014E4B}" srcOrd="5" destOrd="0" presId="urn:microsoft.com/office/officeart/2005/8/layout/vList2"/>
    <dgm:cxn modelId="{F9214E07-254B-4F70-BD67-474916F8F7BD}" type="presParOf" srcId="{8E62CB54-6E70-46B0-BDE9-58E1DFFFC7B5}" destId="{1CE5EE46-726D-4F41-89CE-6C93FB9C905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A8C53-C55D-4502-9E62-9BD59EA678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B434F9-A12A-4857-A5E9-B8C4C0E79DF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1) La période 2006-2013 présente une évolution du non-recours aux soins.</a:t>
          </a:r>
          <a:endParaRPr lang="en-US" dirty="0"/>
        </a:p>
      </dgm:t>
    </dgm:pt>
    <dgm:pt modelId="{03F6C055-3C48-4E8D-B11C-4F1A112642C4}" type="parTrans" cxnId="{7345DDC3-85C0-4B73-8D84-D55A66064A63}">
      <dgm:prSet/>
      <dgm:spPr/>
      <dgm:t>
        <a:bodyPr/>
        <a:lstStyle/>
        <a:p>
          <a:endParaRPr lang="en-US"/>
        </a:p>
      </dgm:t>
    </dgm:pt>
    <dgm:pt modelId="{783F31C4-8B27-4C55-A39B-22B96A92C184}" type="sibTrans" cxnId="{7345DDC3-85C0-4B73-8D84-D55A66064A63}">
      <dgm:prSet/>
      <dgm:spPr/>
      <dgm:t>
        <a:bodyPr/>
        <a:lstStyle/>
        <a:p>
          <a:endParaRPr lang="en-US"/>
        </a:p>
      </dgm:t>
    </dgm:pt>
    <dgm:pt modelId="{80179292-C198-4888-B30A-740C986733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2) Ces comportements peuvent s’expliquer par les caractéristiques des deux populations.</a:t>
          </a:r>
          <a:endParaRPr lang="en-US"/>
        </a:p>
      </dgm:t>
    </dgm:pt>
    <dgm:pt modelId="{B4B06AAE-8FEC-48A7-A226-A5D3AB8F9A9B}" type="parTrans" cxnId="{4D6BFCAB-96F3-4C22-8EB8-4EFD420B9E78}">
      <dgm:prSet/>
      <dgm:spPr/>
      <dgm:t>
        <a:bodyPr/>
        <a:lstStyle/>
        <a:p>
          <a:endParaRPr lang="en-US"/>
        </a:p>
      </dgm:t>
    </dgm:pt>
    <dgm:pt modelId="{38F86F73-A06C-4826-A045-4BB499999E5D}" type="sibTrans" cxnId="{4D6BFCAB-96F3-4C22-8EB8-4EFD420B9E78}">
      <dgm:prSet/>
      <dgm:spPr/>
      <dgm:t>
        <a:bodyPr/>
        <a:lstStyle/>
        <a:p>
          <a:endParaRPr lang="en-US"/>
        </a:p>
      </dgm:t>
    </dgm:pt>
    <dgm:pt modelId="{EF2098E4-9126-42C1-947A-133A7CE21E2D}" type="pres">
      <dgm:prSet presAssocID="{024A8C53-C55D-4502-9E62-9BD59EA67868}" presName="root" presStyleCnt="0">
        <dgm:presLayoutVars>
          <dgm:dir/>
          <dgm:resizeHandles val="exact"/>
        </dgm:presLayoutVars>
      </dgm:prSet>
      <dgm:spPr/>
    </dgm:pt>
    <dgm:pt modelId="{F14FBD0D-8364-42E0-AD1F-AC341FB14F8C}" type="pres">
      <dgm:prSet presAssocID="{99B434F9-A12A-4857-A5E9-B8C4C0E79DF1}" presName="compNode" presStyleCnt="0"/>
      <dgm:spPr/>
    </dgm:pt>
    <dgm:pt modelId="{0B3138CD-5A11-4BCA-B5B2-6DB915F57FE8}" type="pres">
      <dgm:prSet presAssocID="{99B434F9-A12A-4857-A5E9-B8C4C0E79DF1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ED9B14C-F173-4881-9558-2D202276D64C}" type="pres">
      <dgm:prSet presAssocID="{99B434F9-A12A-4857-A5E9-B8C4C0E79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atient avec un remplissage uni"/>
        </a:ext>
      </dgm:extLst>
    </dgm:pt>
    <dgm:pt modelId="{106F3684-170B-4A6B-B8B0-78C45BA0B75D}" type="pres">
      <dgm:prSet presAssocID="{99B434F9-A12A-4857-A5E9-B8C4C0E79DF1}" presName="spaceRect" presStyleCnt="0"/>
      <dgm:spPr/>
    </dgm:pt>
    <dgm:pt modelId="{ADCA6DF9-8646-459B-A5B4-9A0A72D2959B}" type="pres">
      <dgm:prSet presAssocID="{99B434F9-A12A-4857-A5E9-B8C4C0E79DF1}" presName="parTx" presStyleLbl="revTx" presStyleIdx="0" presStyleCnt="2">
        <dgm:presLayoutVars>
          <dgm:chMax val="0"/>
          <dgm:chPref val="0"/>
        </dgm:presLayoutVars>
      </dgm:prSet>
      <dgm:spPr/>
    </dgm:pt>
    <dgm:pt modelId="{C392139C-E68B-4258-8F96-474CBC86D3A8}" type="pres">
      <dgm:prSet presAssocID="{783F31C4-8B27-4C55-A39B-22B96A92C184}" presName="sibTrans" presStyleCnt="0"/>
      <dgm:spPr/>
    </dgm:pt>
    <dgm:pt modelId="{3F9EB272-AB92-4BF6-9EE4-37B4BFE8C959}" type="pres">
      <dgm:prSet presAssocID="{80179292-C198-4888-B30A-740C986733D0}" presName="compNode" presStyleCnt="0"/>
      <dgm:spPr/>
    </dgm:pt>
    <dgm:pt modelId="{26031760-C18E-4E6A-89D4-44660355F541}" type="pres">
      <dgm:prSet presAssocID="{80179292-C198-4888-B30A-740C986733D0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933852D-49F1-4AF8-A952-DD0B41FCE38C}" type="pres">
      <dgm:prSet presAssocID="{80179292-C198-4888-B30A-740C986733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ès universel avec un remplissage uni"/>
        </a:ext>
      </dgm:extLst>
    </dgm:pt>
    <dgm:pt modelId="{8F24E5C6-7E04-4775-9527-24ABB0C3B6C6}" type="pres">
      <dgm:prSet presAssocID="{80179292-C198-4888-B30A-740C986733D0}" presName="spaceRect" presStyleCnt="0"/>
      <dgm:spPr/>
    </dgm:pt>
    <dgm:pt modelId="{BAEAB4D2-6D31-4F51-AC05-247C47274D0D}" type="pres">
      <dgm:prSet presAssocID="{80179292-C198-4888-B30A-740C986733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51636-2EB2-43C2-A6BB-A2E404C0FEFE}" type="presOf" srcId="{024A8C53-C55D-4502-9E62-9BD59EA67868}" destId="{EF2098E4-9126-42C1-947A-133A7CE21E2D}" srcOrd="0" destOrd="0" presId="urn:microsoft.com/office/officeart/2018/2/layout/IconVerticalSolidList"/>
    <dgm:cxn modelId="{6358067D-FFDD-42DA-8282-3E92B9222FF0}" type="presOf" srcId="{99B434F9-A12A-4857-A5E9-B8C4C0E79DF1}" destId="{ADCA6DF9-8646-459B-A5B4-9A0A72D2959B}" srcOrd="0" destOrd="0" presId="urn:microsoft.com/office/officeart/2018/2/layout/IconVerticalSolidList"/>
    <dgm:cxn modelId="{4D6BFCAB-96F3-4C22-8EB8-4EFD420B9E78}" srcId="{024A8C53-C55D-4502-9E62-9BD59EA67868}" destId="{80179292-C198-4888-B30A-740C986733D0}" srcOrd="1" destOrd="0" parTransId="{B4B06AAE-8FEC-48A7-A226-A5D3AB8F9A9B}" sibTransId="{38F86F73-A06C-4826-A045-4BB499999E5D}"/>
    <dgm:cxn modelId="{7345DDC3-85C0-4B73-8D84-D55A66064A63}" srcId="{024A8C53-C55D-4502-9E62-9BD59EA67868}" destId="{99B434F9-A12A-4857-A5E9-B8C4C0E79DF1}" srcOrd="0" destOrd="0" parTransId="{03F6C055-3C48-4E8D-B11C-4F1A112642C4}" sibTransId="{783F31C4-8B27-4C55-A39B-22B96A92C184}"/>
    <dgm:cxn modelId="{EA58C9F0-DF9C-4BEE-9262-003F026F4365}" type="presOf" srcId="{80179292-C198-4888-B30A-740C986733D0}" destId="{BAEAB4D2-6D31-4F51-AC05-247C47274D0D}" srcOrd="0" destOrd="0" presId="urn:microsoft.com/office/officeart/2018/2/layout/IconVerticalSolidList"/>
    <dgm:cxn modelId="{379CA496-ED84-4142-A9EC-980D8DEC18C8}" type="presParOf" srcId="{EF2098E4-9126-42C1-947A-133A7CE21E2D}" destId="{F14FBD0D-8364-42E0-AD1F-AC341FB14F8C}" srcOrd="0" destOrd="0" presId="urn:microsoft.com/office/officeart/2018/2/layout/IconVerticalSolidList"/>
    <dgm:cxn modelId="{59A7715F-F3BC-43BE-B027-A5FFF1EBEE9C}" type="presParOf" srcId="{F14FBD0D-8364-42E0-AD1F-AC341FB14F8C}" destId="{0B3138CD-5A11-4BCA-B5B2-6DB915F57FE8}" srcOrd="0" destOrd="0" presId="urn:microsoft.com/office/officeart/2018/2/layout/IconVerticalSolidList"/>
    <dgm:cxn modelId="{37313060-15FA-4280-BDCD-91C303062F5A}" type="presParOf" srcId="{F14FBD0D-8364-42E0-AD1F-AC341FB14F8C}" destId="{EED9B14C-F173-4881-9558-2D202276D64C}" srcOrd="1" destOrd="0" presId="urn:microsoft.com/office/officeart/2018/2/layout/IconVerticalSolidList"/>
    <dgm:cxn modelId="{E9C8A53D-815D-4557-9AFD-F47762FE9DA0}" type="presParOf" srcId="{F14FBD0D-8364-42E0-AD1F-AC341FB14F8C}" destId="{106F3684-170B-4A6B-B8B0-78C45BA0B75D}" srcOrd="2" destOrd="0" presId="urn:microsoft.com/office/officeart/2018/2/layout/IconVerticalSolidList"/>
    <dgm:cxn modelId="{E5367533-481B-431B-B9E6-7AE4160E6F73}" type="presParOf" srcId="{F14FBD0D-8364-42E0-AD1F-AC341FB14F8C}" destId="{ADCA6DF9-8646-459B-A5B4-9A0A72D2959B}" srcOrd="3" destOrd="0" presId="urn:microsoft.com/office/officeart/2018/2/layout/IconVerticalSolidList"/>
    <dgm:cxn modelId="{C87B0498-47D4-4F9F-8E51-5277F60D4371}" type="presParOf" srcId="{EF2098E4-9126-42C1-947A-133A7CE21E2D}" destId="{C392139C-E68B-4258-8F96-474CBC86D3A8}" srcOrd="1" destOrd="0" presId="urn:microsoft.com/office/officeart/2018/2/layout/IconVerticalSolidList"/>
    <dgm:cxn modelId="{5DA29F8F-3F6C-4553-9BCC-B084DF15BADF}" type="presParOf" srcId="{EF2098E4-9126-42C1-947A-133A7CE21E2D}" destId="{3F9EB272-AB92-4BF6-9EE4-37B4BFE8C959}" srcOrd="2" destOrd="0" presId="urn:microsoft.com/office/officeart/2018/2/layout/IconVerticalSolidList"/>
    <dgm:cxn modelId="{9022BDD2-8438-47FE-B49E-0FEBF9093361}" type="presParOf" srcId="{3F9EB272-AB92-4BF6-9EE4-37B4BFE8C959}" destId="{26031760-C18E-4E6A-89D4-44660355F541}" srcOrd="0" destOrd="0" presId="urn:microsoft.com/office/officeart/2018/2/layout/IconVerticalSolidList"/>
    <dgm:cxn modelId="{91DF43E7-88F7-4E46-AAC9-0B5EA44D2F7A}" type="presParOf" srcId="{3F9EB272-AB92-4BF6-9EE4-37B4BFE8C959}" destId="{E933852D-49F1-4AF8-A952-DD0B41FCE38C}" srcOrd="1" destOrd="0" presId="urn:microsoft.com/office/officeart/2018/2/layout/IconVerticalSolidList"/>
    <dgm:cxn modelId="{F76526A2-35B9-46FA-AF45-3A49C499E2EB}" type="presParOf" srcId="{3F9EB272-AB92-4BF6-9EE4-37B4BFE8C959}" destId="{8F24E5C6-7E04-4775-9527-24ABB0C3B6C6}" srcOrd="2" destOrd="0" presId="urn:microsoft.com/office/officeart/2018/2/layout/IconVerticalSolidList"/>
    <dgm:cxn modelId="{C60F64CD-3C88-42AA-A628-09B79E15778C}" type="presParOf" srcId="{3F9EB272-AB92-4BF6-9EE4-37B4BFE8C959}" destId="{BAEAB4D2-6D31-4F51-AC05-247C47274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E46C6B-8780-48EA-899A-77F3AA4D6A76}">
      <dgm:prSet/>
      <dgm:spPr/>
      <dgm:t>
        <a:bodyPr/>
        <a:lstStyle/>
        <a:p>
          <a:r>
            <a:rPr lang="fr-FR" noProof="0" dirty="0"/>
            <a:t>Le non-recours varie sensiblement durant la crise </a:t>
          </a:r>
        </a:p>
      </dgm:t>
    </dgm:pt>
    <dgm:pt modelId="{470D7D89-81C4-4012-AD72-A1B6DD587411}" type="par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D48D6240-31FD-4132-B492-FF8F52640F49}" type="sib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13DB5A98-CF09-4A2B-9C90-68F4BB3E9E63}">
      <dgm:prSet/>
      <dgm:spPr/>
      <dgm:t>
        <a:bodyPr/>
        <a:lstStyle/>
        <a:p>
          <a:r>
            <a:rPr lang="fr-FR" noProof="0" dirty="0"/>
            <a:t>Le Danemark semble plus influencé, comparé à l’Autriche</a:t>
          </a:r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2E91442C-5966-478E-BE2B-02E7E72B1742}">
      <dgm:prSet/>
      <dgm:spPr/>
      <dgm:t>
        <a:bodyPr/>
        <a:lstStyle/>
        <a:p>
          <a:r>
            <a:rPr lang="fr-FR" noProof="0" dirty="0"/>
            <a:t>Peu de liens de corrélation et de significativité pour les variables socio-démographiques (années confondues)</a:t>
          </a:r>
        </a:p>
      </dgm:t>
    </dgm:pt>
    <dgm:pt modelId="{29C727A4-5403-4BC7-B9CF-AE3796D11099}" type="par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03E2B17A-8B8B-4D55-85AE-85F7FA6177F6}" type="sib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6E2819CD-1ABA-4C47-83E6-80D4357187CE}" type="pres">
      <dgm:prSet presAssocID="{59E46C6B-8780-48EA-899A-77F3AA4D6A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98E170-333E-445B-A61D-E915E2DEF27C}" type="pres">
      <dgm:prSet presAssocID="{D48D6240-31FD-4132-B492-FF8F52640F49}" presName="spacer" presStyleCnt="0"/>
      <dgm:spPr/>
    </dgm:pt>
    <dgm:pt modelId="{593FE9E0-6C59-4431-BF06-D4647E55EB6D}" type="pres">
      <dgm:prSet presAssocID="{13DB5A98-CF09-4A2B-9C90-68F4BB3E9E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86879E0-CFF8-4076-AA65-6C794060DF7B}" type="pres">
      <dgm:prSet presAssocID="{19DC5EC4-088E-462F-9E87-F26D8BC36242}" presName="spacer" presStyleCnt="0"/>
      <dgm:spPr/>
    </dgm:pt>
    <dgm:pt modelId="{FD92A298-47ED-4786-BAD6-B7AAF2169FA4}" type="pres">
      <dgm:prSet presAssocID="{2E91442C-5966-478E-BE2B-02E7E72B174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8E5060E-0E60-4D2A-A732-49F4B36E2FCD}" srcId="{A889F78F-8484-4DE7-8B76-B1C88E734DFF}" destId="{59E46C6B-8780-48EA-899A-77F3AA4D6A76}" srcOrd="0" destOrd="0" parTransId="{470D7D89-81C4-4012-AD72-A1B6DD587411}" sibTransId="{D48D6240-31FD-4132-B492-FF8F52640F49}"/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D4F02929-F73D-4DE8-AC56-309EC5F3D64E}" type="presOf" srcId="{59E46C6B-8780-48EA-899A-77F3AA4D6A76}" destId="{6E2819CD-1ABA-4C47-83E6-80D4357187CE}" srcOrd="0" destOrd="0" presId="urn:microsoft.com/office/officeart/2005/8/layout/vList2"/>
    <dgm:cxn modelId="{138CF582-FFC6-4E11-8A5A-B99A1FE43148}" srcId="{A889F78F-8484-4DE7-8B76-B1C88E734DFF}" destId="{2E91442C-5966-478E-BE2B-02E7E72B1742}" srcOrd="2" destOrd="0" parTransId="{29C727A4-5403-4BC7-B9CF-AE3796D11099}" sibTransId="{03E2B17A-8B8B-4D55-85AE-85F7FA6177F6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F658C7A9-9432-4E3E-B66D-B8D1F2DC93F2}" type="presOf" srcId="{2E91442C-5966-478E-BE2B-02E7E72B1742}" destId="{FD92A298-47ED-4786-BAD6-B7AAF2169FA4}" srcOrd="0" destOrd="0" presId="urn:microsoft.com/office/officeart/2005/8/layout/vList2"/>
    <dgm:cxn modelId="{D81029DA-E056-4B0B-9A56-0708C070D99D}" srcId="{A889F78F-8484-4DE7-8B76-B1C88E734DFF}" destId="{13DB5A98-CF09-4A2B-9C90-68F4BB3E9E63}" srcOrd="1" destOrd="0" parTransId="{C2DF5E9B-0080-4B10-840F-84FE3AA04CF6}" sibTransId="{19DC5EC4-088E-462F-9E87-F26D8BC36242}"/>
    <dgm:cxn modelId="{1DD008BD-61E2-4F21-9EA5-85240D69460E}" type="presParOf" srcId="{1C6EC19F-A6C8-4B1A-AC24-176CFBD4FFD3}" destId="{6E2819CD-1ABA-4C47-83E6-80D4357187CE}" srcOrd="0" destOrd="0" presId="urn:microsoft.com/office/officeart/2005/8/layout/vList2"/>
    <dgm:cxn modelId="{DBF02D9D-8F30-4B30-973B-E3AA8CD18E1F}" type="presParOf" srcId="{1C6EC19F-A6C8-4B1A-AC24-176CFBD4FFD3}" destId="{FB98E170-333E-445B-A61D-E915E2DEF27C}" srcOrd="1" destOrd="0" presId="urn:microsoft.com/office/officeart/2005/8/layout/vList2"/>
    <dgm:cxn modelId="{40108533-57C6-43E4-85A3-D201999C5AD7}" type="presParOf" srcId="{1C6EC19F-A6C8-4B1A-AC24-176CFBD4FFD3}" destId="{593FE9E0-6C59-4431-BF06-D4647E55EB6D}" srcOrd="2" destOrd="0" presId="urn:microsoft.com/office/officeart/2005/8/layout/vList2"/>
    <dgm:cxn modelId="{FF8D1892-B757-4577-B11B-2B26AEDD6A6A}" type="presParOf" srcId="{1C6EC19F-A6C8-4B1A-AC24-176CFBD4FFD3}" destId="{B86879E0-CFF8-4076-AA65-6C794060DF7B}" srcOrd="3" destOrd="0" presId="urn:microsoft.com/office/officeart/2005/8/layout/vList2"/>
    <dgm:cxn modelId="{31BA3588-46E7-4A62-86FD-A42731D0D4C0}" type="presParOf" srcId="{1C6EC19F-A6C8-4B1A-AC24-176CFBD4FFD3}" destId="{FD92A298-47ED-4786-BAD6-B7AAF2169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0E8A-B6B3-4903-A158-49A1F6E62D6F}">
      <dsp:nvSpPr>
        <dsp:cNvPr id="0" name=""/>
        <dsp:cNvSpPr/>
      </dsp:nvSpPr>
      <dsp:spPr>
        <a:xfrm>
          <a:off x="0" y="30456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Utilisation des données de l’enquête EU-SILC</a:t>
          </a:r>
          <a:endParaRPr lang="en-US" sz="3500" kern="1200" dirty="0"/>
        </a:p>
      </dsp:txBody>
      <dsp:txXfrm>
        <a:off x="41979" y="346548"/>
        <a:ext cx="10431642" cy="775991"/>
      </dsp:txXfrm>
    </dsp:sp>
    <dsp:sp modelId="{6C314839-484A-4D8B-A58E-5BF03ABC1EEA}">
      <dsp:nvSpPr>
        <dsp:cNvPr id="0" name=""/>
        <dsp:cNvSpPr/>
      </dsp:nvSpPr>
      <dsp:spPr>
        <a:xfrm>
          <a:off x="0" y="126531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effectLst/>
            </a:rPr>
            <a:t>Utilisation des variables socio-démographiques et de santé </a:t>
          </a:r>
          <a:endParaRPr lang="en-US" sz="3500" kern="1200" dirty="0">
            <a:effectLst/>
          </a:endParaRPr>
        </a:p>
      </dsp:txBody>
      <dsp:txXfrm>
        <a:off x="41979" y="1307298"/>
        <a:ext cx="10431642" cy="775991"/>
      </dsp:txXfrm>
    </dsp:sp>
    <dsp:sp modelId="{31E4B249-FED7-4157-8F07-228C00D50559}">
      <dsp:nvSpPr>
        <dsp:cNvPr id="0" name=""/>
        <dsp:cNvSpPr/>
      </dsp:nvSpPr>
      <dsp:spPr>
        <a:xfrm>
          <a:off x="0" y="222606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effectLst/>
            </a:rPr>
            <a:t>Évolutions durant la période 2006-2013 </a:t>
          </a:r>
          <a:endParaRPr lang="en-US" sz="3500" kern="1200" dirty="0">
            <a:effectLst/>
          </a:endParaRPr>
        </a:p>
      </dsp:txBody>
      <dsp:txXfrm>
        <a:off x="41979" y="2268048"/>
        <a:ext cx="10431642" cy="775991"/>
      </dsp:txXfrm>
    </dsp:sp>
    <dsp:sp modelId="{1CE5EE46-726D-4F41-89CE-6C93FB9C9059}">
      <dsp:nvSpPr>
        <dsp:cNvPr id="0" name=""/>
        <dsp:cNvSpPr/>
      </dsp:nvSpPr>
      <dsp:spPr>
        <a:xfrm>
          <a:off x="0" y="318681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>
              <a:effectLst/>
            </a:rPr>
            <a:t>Focale</a:t>
          </a:r>
          <a:r>
            <a:rPr lang="en-US" sz="3500" kern="1200" dirty="0">
              <a:effectLst/>
            </a:rPr>
            <a:t> </a:t>
          </a:r>
          <a:r>
            <a:rPr lang="fr-FR" sz="3500" kern="1200" noProof="0" dirty="0">
              <a:effectLst/>
            </a:rPr>
            <a:t>sur l’année 2009 </a:t>
          </a:r>
        </a:p>
      </dsp:txBody>
      <dsp:txXfrm>
        <a:off x="41979" y="3228798"/>
        <a:ext cx="10431642" cy="7759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38CD-5A11-4BCA-B5B2-6DB915F57FE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ED9B14C-F173-4881-9558-2D202276D6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F9-8646-459B-A5B4-9A0A72D2959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1) La période 2006-2013 présente une évolution du non-recours aux soins.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26031760-C18E-4E6A-89D4-44660355F54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933852D-49F1-4AF8-A952-DD0B41FCE38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AB4D2-6D31-4F51-AC05-247C47274D0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2) Ces comportements peuvent s’expliquer par les caractéristiques des deux populations.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19CD-1ABA-4C47-83E6-80D4357187CE}">
      <dsp:nvSpPr>
        <dsp:cNvPr id="0" name=""/>
        <dsp:cNvSpPr/>
      </dsp:nvSpPr>
      <dsp:spPr>
        <a:xfrm>
          <a:off x="0" y="2351"/>
          <a:ext cx="10515600" cy="1383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 dirty="0"/>
            <a:t>Le non-recours varie sensiblement durant la crise </a:t>
          </a:r>
        </a:p>
      </dsp:txBody>
      <dsp:txXfrm>
        <a:off x="67542" y="69893"/>
        <a:ext cx="10380516" cy="1248514"/>
      </dsp:txXfrm>
    </dsp:sp>
    <dsp:sp modelId="{593FE9E0-6C59-4431-BF06-D4647E55EB6D}">
      <dsp:nvSpPr>
        <dsp:cNvPr id="0" name=""/>
        <dsp:cNvSpPr/>
      </dsp:nvSpPr>
      <dsp:spPr>
        <a:xfrm>
          <a:off x="0" y="1483869"/>
          <a:ext cx="10515600" cy="1383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 dirty="0"/>
            <a:t>Le Danemark semble plus influencé, comparé à l’Autriche</a:t>
          </a:r>
        </a:p>
      </dsp:txBody>
      <dsp:txXfrm>
        <a:off x="67542" y="1551411"/>
        <a:ext cx="10380516" cy="1248514"/>
      </dsp:txXfrm>
    </dsp:sp>
    <dsp:sp modelId="{FD92A298-47ED-4786-BAD6-B7AAF2169FA4}">
      <dsp:nvSpPr>
        <dsp:cNvPr id="0" name=""/>
        <dsp:cNvSpPr/>
      </dsp:nvSpPr>
      <dsp:spPr>
        <a:xfrm>
          <a:off x="0" y="2965388"/>
          <a:ext cx="10515600" cy="1383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noProof="0" dirty="0"/>
            <a:t>Peu de liens de corrélation et de significativité pour les variables socio-démographiques (années confondues)</a:t>
          </a:r>
        </a:p>
      </dsp:txBody>
      <dsp:txXfrm>
        <a:off x="67542" y="3032930"/>
        <a:ext cx="10380516" cy="1248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4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525215"/>
            <a:ext cx="4378606" cy="1025107"/>
          </a:xfrm>
        </p:spPr>
        <p:txBody>
          <a:bodyPr anchor="ctr">
            <a:normAutofit/>
          </a:bodyPr>
          <a:lstStyle/>
          <a:p>
            <a:r>
              <a:rPr lang="fr-FR" dirty="0"/>
              <a:t>Résultats 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CAD8016-B810-C25B-9A14-58B4FC088F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21707432"/>
              </p:ext>
            </p:extLst>
          </p:nvPr>
        </p:nvGraphicFramePr>
        <p:xfrm>
          <a:off x="838200" y="15503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E600CCA-F3AC-943C-CD6B-14467B22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EF72A6B-7D66-959C-6FB1-84607C174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929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961" y="341577"/>
            <a:ext cx="5191433" cy="1172591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06261597"/>
              </p:ext>
            </p:extLst>
          </p:nvPr>
        </p:nvGraphicFramePr>
        <p:xfrm>
          <a:off x="838200" y="15141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Hypothèses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47BAB-4EC0-6BA7-C3DF-93B72E906A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9737884"/>
              </p:ext>
            </p:extLst>
          </p:nvPr>
        </p:nvGraphicFramePr>
        <p:xfrm>
          <a:off x="838200" y="17896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538408" cy="1431000"/>
          </a:xfrm>
        </p:spPr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5263" y="1683467"/>
            <a:ext cx="4926013" cy="433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074114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393153-1743-6442-55B0-12B9D254A69B}"/>
              </a:ext>
            </a:extLst>
          </p:cNvPr>
          <p:cNvSpPr txBox="1"/>
          <p:nvPr/>
        </p:nvSpPr>
        <p:spPr>
          <a:xfrm>
            <a:off x="2813542" y="6046858"/>
            <a:ext cx="5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Taux de non-recours aux soins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278</Words>
  <Application>Microsoft Office PowerPoint</Application>
  <PresentationFormat>Grand écran</PresentationFormat>
  <Paragraphs>46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15</cp:revision>
  <dcterms:created xsi:type="dcterms:W3CDTF">2023-10-16T18:45:03Z</dcterms:created>
  <dcterms:modified xsi:type="dcterms:W3CDTF">2023-12-04T19:48:07Z</dcterms:modified>
</cp:coreProperties>
</file>